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74" r:id="rId5"/>
    <p:sldId id="258" r:id="rId6"/>
    <p:sldId id="261" r:id="rId7"/>
    <p:sldId id="263" r:id="rId8"/>
    <p:sldId id="264" r:id="rId9"/>
    <p:sldId id="265" r:id="rId10"/>
    <p:sldId id="273" r:id="rId11"/>
    <p:sldId id="275" r:id="rId12"/>
    <p:sldId id="276" r:id="rId13"/>
    <p:sldId id="266" r:id="rId14"/>
    <p:sldId id="269" r:id="rId15"/>
    <p:sldId id="270" r:id="rId16"/>
    <p:sldId id="262" r:id="rId17"/>
    <p:sldId id="267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bvuict.in/moodle/course/view.php?id=47" TargetMode="External"/><Relationship Id="rId2" Type="http://schemas.openxmlformats.org/officeDocument/2006/relationships/hyperlink" Target="http://elib.bvuict.in/moodle" TargetMode="External"/><Relationship Id="rId1" Type="http://schemas.openxmlformats.org/officeDocument/2006/relationships/hyperlink" Target="https://www.bvuict.in/index1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bvuict.in/moodle/course/view.php?id=47" TargetMode="External"/><Relationship Id="rId2" Type="http://schemas.openxmlformats.org/officeDocument/2006/relationships/hyperlink" Target="http://elib.bvuict.in/moodle" TargetMode="External"/><Relationship Id="rId1" Type="http://schemas.openxmlformats.org/officeDocument/2006/relationships/hyperlink" Target="https://www.bvuict.in/index1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7CD63-57A2-41BF-981A-5422D75128F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1B98595-60BA-4F2F-A587-1C965486ECFD}">
      <dgm:prSet phldrT="[Text]" custT="1"/>
      <dgm:spPr/>
      <dgm:t>
        <a:bodyPr/>
        <a:lstStyle/>
        <a:p>
          <a:r>
            <a:rPr lang="en-US" sz="1200" dirty="0" smtClean="0"/>
            <a:t>Subscribed/ Free Digital E- Resources</a:t>
          </a:r>
          <a:endParaRPr lang="en-IN" sz="1200" dirty="0"/>
        </a:p>
      </dgm:t>
    </dgm:pt>
    <dgm:pt modelId="{E0B16C16-A4C6-4D84-BC1D-8852A60A8A8D}" type="parTrans" cxnId="{7B03FBEA-A61E-404D-A69A-13A3E295FBFC}">
      <dgm:prSet/>
      <dgm:spPr/>
      <dgm:t>
        <a:bodyPr/>
        <a:lstStyle/>
        <a:p>
          <a:endParaRPr lang="en-IN"/>
        </a:p>
      </dgm:t>
    </dgm:pt>
    <dgm:pt modelId="{DE5A3820-5641-45B4-9C1F-13CE51B70283}" type="sibTrans" cxnId="{7B03FBEA-A61E-404D-A69A-13A3E295FBFC}">
      <dgm:prSet/>
      <dgm:spPr/>
      <dgm:t>
        <a:bodyPr/>
        <a:lstStyle/>
        <a:p>
          <a:endParaRPr lang="en-IN"/>
        </a:p>
      </dgm:t>
    </dgm:pt>
    <dgm:pt modelId="{7794D69E-76DC-4E08-A057-8D5611B28B60}">
      <dgm:prSet phldrT="[Text]" custT="1"/>
      <dgm:spPr/>
      <dgm:t>
        <a:bodyPr/>
        <a:lstStyle/>
        <a:p>
          <a:r>
            <a:rPr lang="en-IN" sz="1800" dirty="0" smtClean="0">
              <a:hlinkClick xmlns:r="http://schemas.openxmlformats.org/officeDocument/2006/relationships" r:id="rId1"/>
            </a:rPr>
            <a:t>https://www.bvuict.in/index1.html</a:t>
          </a:r>
          <a:endParaRPr lang="en-IN" sz="1800" dirty="0"/>
        </a:p>
      </dgm:t>
    </dgm:pt>
    <dgm:pt modelId="{1020B361-DCFE-4896-93CF-975814ED57A6}" type="parTrans" cxnId="{D6BD9EF9-3574-4626-996E-16F2234E44A2}">
      <dgm:prSet/>
      <dgm:spPr/>
      <dgm:t>
        <a:bodyPr/>
        <a:lstStyle/>
        <a:p>
          <a:endParaRPr lang="en-IN"/>
        </a:p>
      </dgm:t>
    </dgm:pt>
    <dgm:pt modelId="{C60B6ED3-5665-4AAD-B85A-1035F422B57C}" type="sibTrans" cxnId="{D6BD9EF9-3574-4626-996E-16F2234E44A2}">
      <dgm:prSet/>
      <dgm:spPr/>
      <dgm:t>
        <a:bodyPr/>
        <a:lstStyle/>
        <a:p>
          <a:endParaRPr lang="en-IN"/>
        </a:p>
      </dgm:t>
    </dgm:pt>
    <dgm:pt modelId="{8C91E691-60A6-41E1-9005-AB57D220D43C}">
      <dgm:prSet phldrT="[Text]" custT="1"/>
      <dgm:spPr/>
      <dgm:t>
        <a:bodyPr/>
        <a:lstStyle/>
        <a:p>
          <a:r>
            <a:rPr lang="en-US" sz="1800" dirty="0" smtClean="0"/>
            <a:t>Bharati Vidyapeeth Deemed to be University Information Communication Technology ( ICT Services)</a:t>
          </a:r>
          <a:endParaRPr lang="en-IN" sz="1800" dirty="0"/>
        </a:p>
      </dgm:t>
    </dgm:pt>
    <dgm:pt modelId="{48E226CD-D6DF-4849-8469-B95831131927}" type="parTrans" cxnId="{03333150-82C5-45CD-96E1-E7A75AB10796}">
      <dgm:prSet/>
      <dgm:spPr/>
      <dgm:t>
        <a:bodyPr/>
        <a:lstStyle/>
        <a:p>
          <a:endParaRPr lang="en-IN"/>
        </a:p>
      </dgm:t>
    </dgm:pt>
    <dgm:pt modelId="{EA7E53BD-F96D-4078-8A51-FAB052E6A7B4}" type="sibTrans" cxnId="{03333150-82C5-45CD-96E1-E7A75AB10796}">
      <dgm:prSet/>
      <dgm:spPr/>
      <dgm:t>
        <a:bodyPr/>
        <a:lstStyle/>
        <a:p>
          <a:endParaRPr lang="en-IN"/>
        </a:p>
      </dgm:t>
    </dgm:pt>
    <dgm:pt modelId="{298EACA5-8924-49C3-A450-4A63E7B70C7E}">
      <dgm:prSet phldrT="[Text]"/>
      <dgm:spPr/>
      <dgm:t>
        <a:bodyPr/>
        <a:lstStyle/>
        <a:p>
          <a:r>
            <a:rPr lang="en-US" dirty="0" smtClean="0"/>
            <a:t>E- Journals/ E-Books</a:t>
          </a:r>
          <a:endParaRPr lang="en-IN" dirty="0"/>
        </a:p>
      </dgm:t>
    </dgm:pt>
    <dgm:pt modelId="{6BFA6FD4-8AC0-452D-AEED-B867EC771B5A}" type="parTrans" cxnId="{E7178FE8-D5E5-4D6B-BC49-D9E31A5B6BD2}">
      <dgm:prSet/>
      <dgm:spPr/>
      <dgm:t>
        <a:bodyPr/>
        <a:lstStyle/>
        <a:p>
          <a:endParaRPr lang="en-IN"/>
        </a:p>
      </dgm:t>
    </dgm:pt>
    <dgm:pt modelId="{44047769-CA58-4527-AABA-2686659EAAF8}" type="sibTrans" cxnId="{E7178FE8-D5E5-4D6B-BC49-D9E31A5B6BD2}">
      <dgm:prSet/>
      <dgm:spPr/>
      <dgm:t>
        <a:bodyPr/>
        <a:lstStyle/>
        <a:p>
          <a:endParaRPr lang="en-IN"/>
        </a:p>
      </dgm:t>
    </dgm:pt>
    <dgm:pt modelId="{758F0D0B-EFEE-489E-AF8F-567A8FAABF4E}">
      <dgm:prSet phldrT="[Text]" custT="1"/>
      <dgm:spPr/>
      <dgm:t>
        <a:bodyPr/>
        <a:lstStyle/>
        <a:p>
          <a:r>
            <a:rPr lang="en-IN" sz="1800" dirty="0" smtClean="0">
              <a:hlinkClick xmlns:r="http://schemas.openxmlformats.org/officeDocument/2006/relationships" r:id="rId2"/>
            </a:rPr>
            <a:t>Information Resource </a:t>
          </a:r>
          <a:r>
            <a:rPr lang="en-IN" sz="1800" dirty="0" err="1" smtClean="0">
              <a:hlinkClick xmlns:r="http://schemas.openxmlformats.org/officeDocument/2006/relationships" r:id="rId2"/>
            </a:rPr>
            <a:t>Center</a:t>
          </a:r>
          <a:r>
            <a:rPr lang="en-IN" sz="1800" dirty="0" smtClean="0">
              <a:hlinkClick xmlns:r="http://schemas.openxmlformats.org/officeDocument/2006/relationships" r:id="rId2"/>
            </a:rPr>
            <a:t> (e-Library)</a:t>
          </a:r>
          <a:endParaRPr lang="en-IN" sz="1800" dirty="0"/>
        </a:p>
      </dgm:t>
    </dgm:pt>
    <dgm:pt modelId="{7CD459FF-CAE5-472E-9444-4A0935010795}" type="parTrans" cxnId="{6B4E1E74-C204-429E-8574-6A8BE7740181}">
      <dgm:prSet/>
      <dgm:spPr/>
      <dgm:t>
        <a:bodyPr/>
        <a:lstStyle/>
        <a:p>
          <a:endParaRPr lang="en-IN"/>
        </a:p>
      </dgm:t>
    </dgm:pt>
    <dgm:pt modelId="{B76328FA-39EA-4429-8C9B-A3039F5EF7E0}" type="sibTrans" cxnId="{6B4E1E74-C204-429E-8574-6A8BE7740181}">
      <dgm:prSet/>
      <dgm:spPr/>
      <dgm:t>
        <a:bodyPr/>
        <a:lstStyle/>
        <a:p>
          <a:endParaRPr lang="en-IN"/>
        </a:p>
      </dgm:t>
    </dgm:pt>
    <dgm:pt modelId="{BECB7DE2-BE85-4DE8-B684-1DE60A1E12BA}">
      <dgm:prSet phldrT="[Text]" custT="1"/>
      <dgm:spPr/>
      <dgm:t>
        <a:bodyPr/>
        <a:lstStyle/>
        <a:p>
          <a:r>
            <a:rPr lang="en-IN" sz="1800" dirty="0" smtClean="0"/>
            <a:t>http://elib.bvuict.in/moodle</a:t>
          </a:r>
          <a:r>
            <a:rPr lang="en-IN" sz="1400" dirty="0" smtClean="0"/>
            <a:t>/</a:t>
          </a:r>
          <a:endParaRPr lang="en-IN" sz="1400" dirty="0"/>
        </a:p>
      </dgm:t>
    </dgm:pt>
    <dgm:pt modelId="{9A9A6CCB-0385-47E6-96BD-2EF7115617B9}" type="parTrans" cxnId="{E6FFD0B6-9B48-4D08-98F4-E662EAE7AE89}">
      <dgm:prSet/>
      <dgm:spPr/>
      <dgm:t>
        <a:bodyPr/>
        <a:lstStyle/>
        <a:p>
          <a:endParaRPr lang="en-IN"/>
        </a:p>
      </dgm:t>
    </dgm:pt>
    <dgm:pt modelId="{3838277D-9FD3-4747-8B51-1797FDC0ADC2}" type="sibTrans" cxnId="{E6FFD0B6-9B48-4D08-98F4-E662EAE7AE89}">
      <dgm:prSet/>
      <dgm:spPr/>
      <dgm:t>
        <a:bodyPr/>
        <a:lstStyle/>
        <a:p>
          <a:endParaRPr lang="en-IN"/>
        </a:p>
      </dgm:t>
    </dgm:pt>
    <dgm:pt modelId="{AC30ED6A-7F17-40B9-AAB7-E795025406F5}">
      <dgm:prSet phldrT="[Text]"/>
      <dgm:spPr/>
      <dgm:t>
        <a:bodyPr/>
        <a:lstStyle/>
        <a:p>
          <a:r>
            <a:rPr lang="en-US" dirty="0" smtClean="0"/>
            <a:t>News Papers</a:t>
          </a:r>
          <a:endParaRPr lang="en-IN" dirty="0"/>
        </a:p>
      </dgm:t>
    </dgm:pt>
    <dgm:pt modelId="{809237B7-FD1D-42F6-9E16-1B784E4F87F4}" type="parTrans" cxnId="{6B454A6F-5AFB-43CE-BF9B-FBE23E386928}">
      <dgm:prSet/>
      <dgm:spPr/>
      <dgm:t>
        <a:bodyPr/>
        <a:lstStyle/>
        <a:p>
          <a:endParaRPr lang="en-IN"/>
        </a:p>
      </dgm:t>
    </dgm:pt>
    <dgm:pt modelId="{67A90DD8-FCD5-4333-9F9C-155FF7514BDC}" type="sibTrans" cxnId="{6B454A6F-5AFB-43CE-BF9B-FBE23E386928}">
      <dgm:prSet/>
      <dgm:spPr/>
      <dgm:t>
        <a:bodyPr/>
        <a:lstStyle/>
        <a:p>
          <a:endParaRPr lang="en-IN"/>
        </a:p>
      </dgm:t>
    </dgm:pt>
    <dgm:pt modelId="{C00AA677-57ED-4B54-8D96-55C2CED2F048}">
      <dgm:prSet phldrT="[Text]" custT="1"/>
      <dgm:spPr/>
      <dgm:t>
        <a:bodyPr/>
        <a:lstStyle/>
        <a:p>
          <a:r>
            <a:rPr lang="en-US" sz="1800" dirty="0" smtClean="0"/>
            <a:t>Institutional Libraries Solapur Abhijit Kadam Institute of Management and social sciences Solapur</a:t>
          </a:r>
          <a:endParaRPr lang="en-IN" sz="1800" dirty="0"/>
        </a:p>
      </dgm:t>
    </dgm:pt>
    <dgm:pt modelId="{22CF5573-C963-43B3-B010-1477A647896E}" type="parTrans" cxnId="{2406F57A-A925-4463-987A-073C8582FE59}">
      <dgm:prSet/>
      <dgm:spPr/>
      <dgm:t>
        <a:bodyPr/>
        <a:lstStyle/>
        <a:p>
          <a:endParaRPr lang="en-IN"/>
        </a:p>
      </dgm:t>
    </dgm:pt>
    <dgm:pt modelId="{A959B0F5-83B7-466E-9ADC-55BA38C1A479}" type="sibTrans" cxnId="{2406F57A-A925-4463-987A-073C8582FE59}">
      <dgm:prSet/>
      <dgm:spPr/>
      <dgm:t>
        <a:bodyPr/>
        <a:lstStyle/>
        <a:p>
          <a:endParaRPr lang="en-IN"/>
        </a:p>
      </dgm:t>
    </dgm:pt>
    <dgm:pt modelId="{9DFC328E-2D43-44C7-97EC-8403E9C9BB3F}">
      <dgm:prSet phldrT="[Text]" custT="1"/>
      <dgm:spPr/>
      <dgm:t>
        <a:bodyPr/>
        <a:lstStyle/>
        <a:p>
          <a:r>
            <a:rPr lang="en-IN" sz="1800" dirty="0" smtClean="0">
              <a:hlinkClick xmlns:r="http://schemas.openxmlformats.org/officeDocument/2006/relationships" r:id="rId3"/>
            </a:rPr>
            <a:t>http://elib.bvuict.in/moodle/course/view.php?id=47</a:t>
          </a:r>
          <a:endParaRPr lang="en-IN" sz="1800" dirty="0"/>
        </a:p>
      </dgm:t>
    </dgm:pt>
    <dgm:pt modelId="{EDACBAA5-80F2-4E31-80F4-C7E7E83625B0}" type="parTrans" cxnId="{62880C07-7CAE-4537-B3A4-99D3299CBEA0}">
      <dgm:prSet/>
      <dgm:spPr/>
      <dgm:t>
        <a:bodyPr/>
        <a:lstStyle/>
        <a:p>
          <a:endParaRPr lang="en-IN"/>
        </a:p>
      </dgm:t>
    </dgm:pt>
    <dgm:pt modelId="{D4A6B355-2A1B-4218-A295-C4BBE22A5305}" type="sibTrans" cxnId="{62880C07-7CAE-4537-B3A4-99D3299CBEA0}">
      <dgm:prSet/>
      <dgm:spPr/>
      <dgm:t>
        <a:bodyPr/>
        <a:lstStyle/>
        <a:p>
          <a:endParaRPr lang="en-IN"/>
        </a:p>
      </dgm:t>
    </dgm:pt>
    <dgm:pt modelId="{6F703E67-5708-4244-ACEE-87F99AC68931}">
      <dgm:prSet phldrT="[Text]" custT="1"/>
      <dgm:spPr/>
      <dgm:t>
        <a:bodyPr/>
        <a:lstStyle/>
        <a:p>
          <a:endParaRPr lang="en-IN" sz="1800" dirty="0"/>
        </a:p>
      </dgm:t>
    </dgm:pt>
    <dgm:pt modelId="{B76008F4-F7D4-414F-B8A2-E976C6298041}" type="parTrans" cxnId="{D8F607F8-7935-4CB9-B7CC-306A232C8743}">
      <dgm:prSet/>
      <dgm:spPr/>
      <dgm:t>
        <a:bodyPr/>
        <a:lstStyle/>
        <a:p>
          <a:endParaRPr lang="en-IN"/>
        </a:p>
      </dgm:t>
    </dgm:pt>
    <dgm:pt modelId="{C77D36AF-ED05-4610-B3EA-063D40251B79}" type="sibTrans" cxnId="{D8F607F8-7935-4CB9-B7CC-306A232C8743}">
      <dgm:prSet/>
      <dgm:spPr/>
      <dgm:t>
        <a:bodyPr/>
        <a:lstStyle/>
        <a:p>
          <a:endParaRPr lang="en-IN"/>
        </a:p>
      </dgm:t>
    </dgm:pt>
    <dgm:pt modelId="{FB9BE9D7-441E-46D7-A5C1-9F67F842F467}" type="pres">
      <dgm:prSet presAssocID="{5A27CD63-57A2-41BF-981A-5422D75128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6359614-3DEC-41F3-8AD0-20C06C00F309}" type="pres">
      <dgm:prSet presAssocID="{D1B98595-60BA-4F2F-A587-1C965486ECFD}" presName="composite" presStyleCnt="0"/>
      <dgm:spPr/>
    </dgm:pt>
    <dgm:pt modelId="{D8BC4BF8-793B-43E7-9176-6BCD32DE50F8}" type="pres">
      <dgm:prSet presAssocID="{D1B98595-60BA-4F2F-A587-1C965486EC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1C6004-F974-4CE3-A1AA-E617C4DFFA9C}" type="pres">
      <dgm:prSet presAssocID="{D1B98595-60BA-4F2F-A587-1C965486EC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9E04C0-FDA9-4FE3-B951-CE8D420269D2}" type="pres">
      <dgm:prSet presAssocID="{DE5A3820-5641-45B4-9C1F-13CE51B70283}" presName="sp" presStyleCnt="0"/>
      <dgm:spPr/>
    </dgm:pt>
    <dgm:pt modelId="{1541F3C9-F95E-4DD9-A4E1-89E487579AD7}" type="pres">
      <dgm:prSet presAssocID="{298EACA5-8924-49C3-A450-4A63E7B70C7E}" presName="composite" presStyleCnt="0"/>
      <dgm:spPr/>
    </dgm:pt>
    <dgm:pt modelId="{86EAC2B6-513B-4F27-8609-28CEB69CDB2F}" type="pres">
      <dgm:prSet presAssocID="{298EACA5-8924-49C3-A450-4A63E7B70C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8D3DBC-B2FF-49CC-95CC-844111C676AD}" type="pres">
      <dgm:prSet presAssocID="{298EACA5-8924-49C3-A450-4A63E7B70C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1494E72-61FC-44C6-987B-CBD3F6C10872}" type="pres">
      <dgm:prSet presAssocID="{44047769-CA58-4527-AABA-2686659EAAF8}" presName="sp" presStyleCnt="0"/>
      <dgm:spPr/>
    </dgm:pt>
    <dgm:pt modelId="{7FEFC984-A7A9-4C67-90EB-1013B1FE05E2}" type="pres">
      <dgm:prSet presAssocID="{AC30ED6A-7F17-40B9-AAB7-E795025406F5}" presName="composite" presStyleCnt="0"/>
      <dgm:spPr/>
    </dgm:pt>
    <dgm:pt modelId="{43545AA4-2A5C-4A2F-A111-0B601005DC23}" type="pres">
      <dgm:prSet presAssocID="{AC30ED6A-7F17-40B9-AAB7-E795025406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C98305-5148-464C-8148-B7D5F9E3A59D}" type="pres">
      <dgm:prSet presAssocID="{AC30ED6A-7F17-40B9-AAB7-E795025406F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2880C07-7CAE-4537-B3A4-99D3299CBEA0}" srcId="{AC30ED6A-7F17-40B9-AAB7-E795025406F5}" destId="{9DFC328E-2D43-44C7-97EC-8403E9C9BB3F}" srcOrd="1" destOrd="0" parTransId="{EDACBAA5-80F2-4E31-80F4-C7E7E83625B0}" sibTransId="{D4A6B355-2A1B-4218-A295-C4BBE22A5305}"/>
    <dgm:cxn modelId="{D8F607F8-7935-4CB9-B7CC-306A232C8743}" srcId="{AC30ED6A-7F17-40B9-AAB7-E795025406F5}" destId="{6F703E67-5708-4244-ACEE-87F99AC68931}" srcOrd="2" destOrd="0" parTransId="{B76008F4-F7D4-414F-B8A2-E976C6298041}" sibTransId="{C77D36AF-ED05-4610-B3EA-063D40251B79}"/>
    <dgm:cxn modelId="{D6BD9EF9-3574-4626-996E-16F2234E44A2}" srcId="{D1B98595-60BA-4F2F-A587-1C965486ECFD}" destId="{7794D69E-76DC-4E08-A057-8D5611B28B60}" srcOrd="0" destOrd="0" parTransId="{1020B361-DCFE-4896-93CF-975814ED57A6}" sibTransId="{C60B6ED3-5665-4AAD-B85A-1035F422B57C}"/>
    <dgm:cxn modelId="{6B4E1E74-C204-429E-8574-6A8BE7740181}" srcId="{298EACA5-8924-49C3-A450-4A63E7B70C7E}" destId="{758F0D0B-EFEE-489E-AF8F-567A8FAABF4E}" srcOrd="0" destOrd="0" parTransId="{7CD459FF-CAE5-472E-9444-4A0935010795}" sibTransId="{B76328FA-39EA-4429-8C9B-A3039F5EF7E0}"/>
    <dgm:cxn modelId="{0C759267-BF02-4CC3-AD8A-0231E6B93F6C}" type="presOf" srcId="{AC30ED6A-7F17-40B9-AAB7-E795025406F5}" destId="{43545AA4-2A5C-4A2F-A111-0B601005DC23}" srcOrd="0" destOrd="0" presId="urn:microsoft.com/office/officeart/2005/8/layout/chevron2"/>
    <dgm:cxn modelId="{7B03FBEA-A61E-404D-A69A-13A3E295FBFC}" srcId="{5A27CD63-57A2-41BF-981A-5422D75128F3}" destId="{D1B98595-60BA-4F2F-A587-1C965486ECFD}" srcOrd="0" destOrd="0" parTransId="{E0B16C16-A4C6-4D84-BC1D-8852A60A8A8D}" sibTransId="{DE5A3820-5641-45B4-9C1F-13CE51B70283}"/>
    <dgm:cxn modelId="{D5064A13-1AED-4E91-A1E3-AE36DFEB1B07}" type="presOf" srcId="{8C91E691-60A6-41E1-9005-AB57D220D43C}" destId="{961C6004-F974-4CE3-A1AA-E617C4DFFA9C}" srcOrd="0" destOrd="1" presId="urn:microsoft.com/office/officeart/2005/8/layout/chevron2"/>
    <dgm:cxn modelId="{10C77B6E-6069-4C5A-8257-AF47D579C8FB}" type="presOf" srcId="{7794D69E-76DC-4E08-A057-8D5611B28B60}" destId="{961C6004-F974-4CE3-A1AA-E617C4DFFA9C}" srcOrd="0" destOrd="0" presId="urn:microsoft.com/office/officeart/2005/8/layout/chevron2"/>
    <dgm:cxn modelId="{7184EC98-09A7-4087-B69F-35F97B0C0FF0}" type="presOf" srcId="{5A27CD63-57A2-41BF-981A-5422D75128F3}" destId="{FB9BE9D7-441E-46D7-A5C1-9F67F842F467}" srcOrd="0" destOrd="0" presId="urn:microsoft.com/office/officeart/2005/8/layout/chevron2"/>
    <dgm:cxn modelId="{4B139FCC-8556-4D80-A219-65FD812194EE}" type="presOf" srcId="{298EACA5-8924-49C3-A450-4A63E7B70C7E}" destId="{86EAC2B6-513B-4F27-8609-28CEB69CDB2F}" srcOrd="0" destOrd="0" presId="urn:microsoft.com/office/officeart/2005/8/layout/chevron2"/>
    <dgm:cxn modelId="{CBB33D1C-E7AD-4BF6-BFD3-EE4F45C64ECB}" type="presOf" srcId="{6F703E67-5708-4244-ACEE-87F99AC68931}" destId="{3AC98305-5148-464C-8148-B7D5F9E3A59D}" srcOrd="0" destOrd="2" presId="urn:microsoft.com/office/officeart/2005/8/layout/chevron2"/>
    <dgm:cxn modelId="{2406F57A-A925-4463-987A-073C8582FE59}" srcId="{AC30ED6A-7F17-40B9-AAB7-E795025406F5}" destId="{C00AA677-57ED-4B54-8D96-55C2CED2F048}" srcOrd="0" destOrd="0" parTransId="{22CF5573-C963-43B3-B010-1477A647896E}" sibTransId="{A959B0F5-83B7-466E-9ADC-55BA38C1A479}"/>
    <dgm:cxn modelId="{03333150-82C5-45CD-96E1-E7A75AB10796}" srcId="{D1B98595-60BA-4F2F-A587-1C965486ECFD}" destId="{8C91E691-60A6-41E1-9005-AB57D220D43C}" srcOrd="1" destOrd="0" parTransId="{48E226CD-D6DF-4849-8469-B95831131927}" sibTransId="{EA7E53BD-F96D-4078-8A51-FAB052E6A7B4}"/>
    <dgm:cxn modelId="{CF92AFF3-D690-4E58-A357-2D491D589349}" type="presOf" srcId="{9DFC328E-2D43-44C7-97EC-8403E9C9BB3F}" destId="{3AC98305-5148-464C-8148-B7D5F9E3A59D}" srcOrd="0" destOrd="1" presId="urn:microsoft.com/office/officeart/2005/8/layout/chevron2"/>
    <dgm:cxn modelId="{D3889088-5EF8-4F2B-88D9-E216B801C6AD}" type="presOf" srcId="{BECB7DE2-BE85-4DE8-B684-1DE60A1E12BA}" destId="{158D3DBC-B2FF-49CC-95CC-844111C676AD}" srcOrd="0" destOrd="1" presId="urn:microsoft.com/office/officeart/2005/8/layout/chevron2"/>
    <dgm:cxn modelId="{2171C670-FCD4-480E-974E-08E6B3AB7546}" type="presOf" srcId="{D1B98595-60BA-4F2F-A587-1C965486ECFD}" destId="{D8BC4BF8-793B-43E7-9176-6BCD32DE50F8}" srcOrd="0" destOrd="0" presId="urn:microsoft.com/office/officeart/2005/8/layout/chevron2"/>
    <dgm:cxn modelId="{F3DB4C0B-EC78-4FF4-967F-140BE8973924}" type="presOf" srcId="{758F0D0B-EFEE-489E-AF8F-567A8FAABF4E}" destId="{158D3DBC-B2FF-49CC-95CC-844111C676AD}" srcOrd="0" destOrd="0" presId="urn:microsoft.com/office/officeart/2005/8/layout/chevron2"/>
    <dgm:cxn modelId="{E7178FE8-D5E5-4D6B-BC49-D9E31A5B6BD2}" srcId="{5A27CD63-57A2-41BF-981A-5422D75128F3}" destId="{298EACA5-8924-49C3-A450-4A63E7B70C7E}" srcOrd="1" destOrd="0" parTransId="{6BFA6FD4-8AC0-452D-AEED-B867EC771B5A}" sibTransId="{44047769-CA58-4527-AABA-2686659EAAF8}"/>
    <dgm:cxn modelId="{796B6F90-2647-49F5-A978-4B47555CC9C6}" type="presOf" srcId="{C00AA677-57ED-4B54-8D96-55C2CED2F048}" destId="{3AC98305-5148-464C-8148-B7D5F9E3A59D}" srcOrd="0" destOrd="0" presId="urn:microsoft.com/office/officeart/2005/8/layout/chevron2"/>
    <dgm:cxn modelId="{6B454A6F-5AFB-43CE-BF9B-FBE23E386928}" srcId="{5A27CD63-57A2-41BF-981A-5422D75128F3}" destId="{AC30ED6A-7F17-40B9-AAB7-E795025406F5}" srcOrd="2" destOrd="0" parTransId="{809237B7-FD1D-42F6-9E16-1B784E4F87F4}" sibTransId="{67A90DD8-FCD5-4333-9F9C-155FF7514BDC}"/>
    <dgm:cxn modelId="{E6FFD0B6-9B48-4D08-98F4-E662EAE7AE89}" srcId="{298EACA5-8924-49C3-A450-4A63E7B70C7E}" destId="{BECB7DE2-BE85-4DE8-B684-1DE60A1E12BA}" srcOrd="1" destOrd="0" parTransId="{9A9A6CCB-0385-47E6-96BD-2EF7115617B9}" sibTransId="{3838277D-9FD3-4747-8B51-1797FDC0ADC2}"/>
    <dgm:cxn modelId="{DBD719AB-5E29-47B5-B7CF-26124BCFE5D2}" type="presParOf" srcId="{FB9BE9D7-441E-46D7-A5C1-9F67F842F467}" destId="{26359614-3DEC-41F3-8AD0-20C06C00F309}" srcOrd="0" destOrd="0" presId="urn:microsoft.com/office/officeart/2005/8/layout/chevron2"/>
    <dgm:cxn modelId="{3CA50514-954C-48A5-B6C7-46F4125042C3}" type="presParOf" srcId="{26359614-3DEC-41F3-8AD0-20C06C00F309}" destId="{D8BC4BF8-793B-43E7-9176-6BCD32DE50F8}" srcOrd="0" destOrd="0" presId="urn:microsoft.com/office/officeart/2005/8/layout/chevron2"/>
    <dgm:cxn modelId="{D585783C-98A6-4F54-A5F0-CF5631C45422}" type="presParOf" srcId="{26359614-3DEC-41F3-8AD0-20C06C00F309}" destId="{961C6004-F974-4CE3-A1AA-E617C4DFFA9C}" srcOrd="1" destOrd="0" presId="urn:microsoft.com/office/officeart/2005/8/layout/chevron2"/>
    <dgm:cxn modelId="{C16F5D53-FA68-48ED-AEBF-EE1CA5567365}" type="presParOf" srcId="{FB9BE9D7-441E-46D7-A5C1-9F67F842F467}" destId="{089E04C0-FDA9-4FE3-B951-CE8D420269D2}" srcOrd="1" destOrd="0" presId="urn:microsoft.com/office/officeart/2005/8/layout/chevron2"/>
    <dgm:cxn modelId="{B038BA68-FF33-491F-A434-7D7D05AE4C6C}" type="presParOf" srcId="{FB9BE9D7-441E-46D7-A5C1-9F67F842F467}" destId="{1541F3C9-F95E-4DD9-A4E1-89E487579AD7}" srcOrd="2" destOrd="0" presId="urn:microsoft.com/office/officeart/2005/8/layout/chevron2"/>
    <dgm:cxn modelId="{0F3283D7-1113-4542-BCA7-2231E2160DF6}" type="presParOf" srcId="{1541F3C9-F95E-4DD9-A4E1-89E487579AD7}" destId="{86EAC2B6-513B-4F27-8609-28CEB69CDB2F}" srcOrd="0" destOrd="0" presId="urn:microsoft.com/office/officeart/2005/8/layout/chevron2"/>
    <dgm:cxn modelId="{C73EF183-B300-490B-981A-48930D651EF0}" type="presParOf" srcId="{1541F3C9-F95E-4DD9-A4E1-89E487579AD7}" destId="{158D3DBC-B2FF-49CC-95CC-844111C676AD}" srcOrd="1" destOrd="0" presId="urn:microsoft.com/office/officeart/2005/8/layout/chevron2"/>
    <dgm:cxn modelId="{F6057966-FE05-40A6-BEB7-2EB6F0C00567}" type="presParOf" srcId="{FB9BE9D7-441E-46D7-A5C1-9F67F842F467}" destId="{81494E72-61FC-44C6-987B-CBD3F6C10872}" srcOrd="3" destOrd="0" presId="urn:microsoft.com/office/officeart/2005/8/layout/chevron2"/>
    <dgm:cxn modelId="{561977D0-A2FE-4B2E-B132-6859A09B3A02}" type="presParOf" srcId="{FB9BE9D7-441E-46D7-A5C1-9F67F842F467}" destId="{7FEFC984-A7A9-4C67-90EB-1013B1FE05E2}" srcOrd="4" destOrd="0" presId="urn:microsoft.com/office/officeart/2005/8/layout/chevron2"/>
    <dgm:cxn modelId="{AEA45D80-73D9-4B80-B937-0C6AB8BB4720}" type="presParOf" srcId="{7FEFC984-A7A9-4C67-90EB-1013B1FE05E2}" destId="{43545AA4-2A5C-4A2F-A111-0B601005DC23}" srcOrd="0" destOrd="0" presId="urn:microsoft.com/office/officeart/2005/8/layout/chevron2"/>
    <dgm:cxn modelId="{4FDC8799-31A1-4869-BDC0-DD9B5DA10213}" type="presParOf" srcId="{7FEFC984-A7A9-4C67-90EB-1013B1FE05E2}" destId="{3AC98305-5148-464C-8148-B7D5F9E3A59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C4BF8-793B-43E7-9176-6BCD32DE50F8}">
      <dsp:nvSpPr>
        <dsp:cNvPr id="0" name=""/>
        <dsp:cNvSpPr/>
      </dsp:nvSpPr>
      <dsp:spPr>
        <a:xfrm rot="5400000">
          <a:off x="-247558" y="251356"/>
          <a:ext cx="1650390" cy="1155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Subscribed/ Free Digital E- Resources</a:t>
          </a:r>
          <a:endParaRPr lang="en-IN" sz="1200" kern="1200" dirty="0"/>
        </a:p>
      </dsp:txBody>
      <dsp:txXfrm rot="5400000">
        <a:off x="-247558" y="251356"/>
        <a:ext cx="1650390" cy="1155273"/>
      </dsp:txXfrm>
    </dsp:sp>
    <dsp:sp modelId="{961C6004-F974-4CE3-A1AA-E617C4DFFA9C}">
      <dsp:nvSpPr>
        <dsp:cNvPr id="0" name=""/>
        <dsp:cNvSpPr/>
      </dsp:nvSpPr>
      <dsp:spPr>
        <a:xfrm rot="5400000">
          <a:off x="4155777" y="-2996706"/>
          <a:ext cx="1073317" cy="7074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hlinkClick xmlns:r="http://schemas.openxmlformats.org/officeDocument/2006/relationships" r:id="rId1"/>
            </a:rPr>
            <a:t>https://www.bvuict.in/index1.html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Bharati Vidyapeeth Deemed to be University Information Communication Technology ( ICT Services)</a:t>
          </a:r>
          <a:endParaRPr lang="en-IN" sz="1800" kern="1200" dirty="0"/>
        </a:p>
      </dsp:txBody>
      <dsp:txXfrm rot="5400000">
        <a:off x="4155777" y="-2996706"/>
        <a:ext cx="1073317" cy="7074326"/>
      </dsp:txXfrm>
    </dsp:sp>
    <dsp:sp modelId="{86EAC2B6-513B-4F27-8609-28CEB69CDB2F}">
      <dsp:nvSpPr>
        <dsp:cNvPr id="0" name=""/>
        <dsp:cNvSpPr/>
      </dsp:nvSpPr>
      <dsp:spPr>
        <a:xfrm rot="5400000">
          <a:off x="-247558" y="1708379"/>
          <a:ext cx="1650390" cy="1155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E- Journals/ E-Books</a:t>
          </a:r>
          <a:endParaRPr lang="en-IN" sz="1600" kern="1200" dirty="0"/>
        </a:p>
      </dsp:txBody>
      <dsp:txXfrm rot="5400000">
        <a:off x="-247558" y="1708379"/>
        <a:ext cx="1650390" cy="1155273"/>
      </dsp:txXfrm>
    </dsp:sp>
    <dsp:sp modelId="{158D3DBC-B2FF-49CC-95CC-844111C676AD}">
      <dsp:nvSpPr>
        <dsp:cNvPr id="0" name=""/>
        <dsp:cNvSpPr/>
      </dsp:nvSpPr>
      <dsp:spPr>
        <a:xfrm rot="5400000">
          <a:off x="4156059" y="-1539965"/>
          <a:ext cx="1072753" cy="7074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hlinkClick xmlns:r="http://schemas.openxmlformats.org/officeDocument/2006/relationships" r:id="rId2"/>
            </a:rPr>
            <a:t>Information Resource </a:t>
          </a:r>
          <a:r>
            <a:rPr lang="en-IN" sz="1800" kern="1200" dirty="0" err="1" smtClean="0">
              <a:hlinkClick xmlns:r="http://schemas.openxmlformats.org/officeDocument/2006/relationships" r:id="rId2"/>
            </a:rPr>
            <a:t>Center</a:t>
          </a:r>
          <a:r>
            <a:rPr lang="en-IN" sz="1800" kern="1200" dirty="0" smtClean="0">
              <a:hlinkClick xmlns:r="http://schemas.openxmlformats.org/officeDocument/2006/relationships" r:id="rId2"/>
            </a:rPr>
            <a:t> (e-Library)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http://elib.bvuict.in/moodle</a:t>
          </a:r>
          <a:r>
            <a:rPr lang="en-IN" sz="1400" kern="1200" dirty="0" smtClean="0"/>
            <a:t>/</a:t>
          </a:r>
          <a:endParaRPr lang="en-IN" sz="1400" kern="1200" dirty="0"/>
        </a:p>
      </dsp:txBody>
      <dsp:txXfrm rot="5400000">
        <a:off x="4156059" y="-1539965"/>
        <a:ext cx="1072753" cy="7074326"/>
      </dsp:txXfrm>
    </dsp:sp>
    <dsp:sp modelId="{43545AA4-2A5C-4A2F-A111-0B601005DC23}">
      <dsp:nvSpPr>
        <dsp:cNvPr id="0" name=""/>
        <dsp:cNvSpPr/>
      </dsp:nvSpPr>
      <dsp:spPr>
        <a:xfrm rot="5400000">
          <a:off x="-247558" y="3165402"/>
          <a:ext cx="1650390" cy="1155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News Papers</a:t>
          </a:r>
          <a:endParaRPr lang="en-IN" sz="1600" kern="1200" dirty="0"/>
        </a:p>
      </dsp:txBody>
      <dsp:txXfrm rot="5400000">
        <a:off x="-247558" y="3165402"/>
        <a:ext cx="1650390" cy="1155273"/>
      </dsp:txXfrm>
    </dsp:sp>
    <dsp:sp modelId="{3AC98305-5148-464C-8148-B7D5F9E3A59D}">
      <dsp:nvSpPr>
        <dsp:cNvPr id="0" name=""/>
        <dsp:cNvSpPr/>
      </dsp:nvSpPr>
      <dsp:spPr>
        <a:xfrm rot="5400000">
          <a:off x="4156059" y="-82942"/>
          <a:ext cx="1072753" cy="7074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Institutional Libraries Solapur Abhijit Kadam Institute of Management and social sciences Solapur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hlinkClick xmlns:r="http://schemas.openxmlformats.org/officeDocument/2006/relationships" r:id="rId3"/>
            </a:rPr>
            <a:t>http://elib.bvuict.in/moodle/course/view.php?id=47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/>
        </a:p>
      </dsp:txBody>
      <dsp:txXfrm rot="5400000">
        <a:off x="4156059" y="-82942"/>
        <a:ext cx="1072753" cy="7074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E569BB-5523-4554-B6A1-B5CD30606706}" type="datetimeFigureOut">
              <a:rPr lang="en-US" smtClean="0"/>
              <a:pPr/>
              <a:t>8/19/2021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lib.bvuict.in/moodle/course/view.php?id=4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1.50/WebOPAC/main.aspx" TargetMode="External"/><Relationship Id="rId2" Type="http://schemas.openxmlformats.org/officeDocument/2006/relationships/hyperlink" Target="-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ianAkimss1981@gmai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Algerian" pitchFamily="82" charset="0"/>
              </a:rPr>
              <a:t/>
            </a:r>
            <a:br>
              <a:rPr lang="en-US" sz="5400" b="1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Welcome to your Library</a:t>
            </a:r>
            <a:br>
              <a:rPr lang="en-US" sz="5400" b="1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orientation</a:t>
            </a:r>
            <a:br>
              <a:rPr lang="en-US" sz="5400" b="1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programme</a:t>
            </a:r>
            <a:br>
              <a:rPr lang="en-US" sz="5400" b="1" dirty="0" smtClean="0">
                <a:latin typeface="Algerian" pitchFamily="82" charset="0"/>
              </a:rPr>
            </a:br>
            <a:endParaRPr lang="en-IN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4143380"/>
            <a:ext cx="7572428" cy="18573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Dr. Sachin S. Suryawanshi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Librarian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Bharati Vidyapeeth Deemed to be University, Pune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Abhijit Kadam Institute of Management and Social Science, Solapur</a:t>
            </a:r>
            <a:endParaRPr lang="en-I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/>
          <a:lstStyle/>
          <a:p>
            <a:r>
              <a:rPr lang="en-US" dirty="0" smtClean="0"/>
              <a:t>How to access e-resources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 Resources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has subscribed following E- Resources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J-gate Plus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EBSCO e- Books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DELNET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Digital Library ( Free Membership)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Near about 7 lack e-books and 65000 research articles are accessible through the all e-resources, 28 various national, Business / finance, Regional News paper are accessible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Papers/ Syllabus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user can download the previous question paper and current syllabus on library web page.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Link:-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http://elib.bvuict.in/moodle/course/view.php?id=47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search the Book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URL:-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192.168.1.50/WebOPAC/main.aspx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b="1" u="sng" dirty="0" smtClean="0">
                <a:latin typeface="Times New Roman" pitchFamily="18" charset="0"/>
                <a:cs typeface="Times New Roman" pitchFamily="18" charset="0"/>
              </a:rPr>
              <a:t>  http</a:t>
            </a:r>
            <a:r>
              <a:rPr lang="en-IN" sz="2800" b="1" u="sng" dirty="0" smtClean="0">
                <a:latin typeface="Times New Roman" pitchFamily="18" charset="0"/>
                <a:cs typeface="Times New Roman" pitchFamily="18" charset="0"/>
              </a:rPr>
              <a:t>://49.248.168.106/WebOPAC/main.aspx</a:t>
            </a:r>
            <a:endParaRPr lang="en-IN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Full Procedure how to search books in OPAC is mentioned in Library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 Can access all the Previous Question, Syllabus and Various Open Access Journals. E-books on our Library web Page.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Rules (General)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dirty="0" smtClean="0"/>
              <a:t>	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Users (First Year students) should register his/ her name in the library, before 31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Aug.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Identity card and borrow card will not be issued unless original fees receipt 	is produced. Students ( Second/ Third Year) should renew their identity card annually before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31st July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While entering the library every student is required to enter/ Swap  ID Card in VSM</a:t>
            </a:r>
          </a:p>
          <a:p>
            <a:pPr algn="just"/>
            <a:endParaRPr lang="en-IN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dirty="0" smtClean="0"/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All books should be returned after the end of semester or term 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Rules ( General)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Every semester Library will issue the NO DUES Certificate to all ,For the Purpose of Library NO DUES student should Submit/ Show the Borrow card and ID Card to library staff compulsorily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All the students and the members of the library are requested to extend their best co-operation all the time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Loss of library card and borrow card should be reported at once. Duplicate identity /Borrow card will be issued but if any misuse is detected on the original card the student will be held responsible for it. For duplicate identity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Rs. 50/- </a:t>
            </a:r>
            <a:r>
              <a:rPr lang="en-IN" sz="2100" b="1" dirty="0" smtClean="0">
                <a:latin typeface="Times New Roman" pitchFamily="18" charset="0"/>
                <a:cs typeface="Times New Roman" pitchFamily="18" charset="0"/>
              </a:rPr>
              <a:t>and borrow card Rs. 25/- will have to be paid. </a:t>
            </a:r>
          </a:p>
          <a:p>
            <a:pPr algn="just"/>
            <a:endParaRPr lang="en-IN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any student is loss the library books they should report to library staff.  Student should recover the book by giving fine or  by giving same book to library 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Borrowing   Facility 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has issued 2 borrow cards per year and two books are issued for 7 days period. Student can renewal these books 2 times (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the student has submitted the book  to the library  after the due date library will charge the 5/- Late fee per day)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Periodicals / Project report / Question paper / Reference books / Bound volumes of journal and News paper will be given on the ID Basis for their reference for one day or make a photocopy of these material.( if they not submit these materials in given time , Library will charge 10/- as late fee per day)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Feedback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/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any kind of queries/ suggestions about library u can drop the suggestion in suggestion box or write E- mail to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LibrarianAkimss1981@gmail.com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Feedback form is available in our Library web Page your feedback is most important to further improvement 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endParaRPr lang="en-US" sz="8000" dirty="0" smtClean="0"/>
          </a:p>
          <a:p>
            <a:pPr algn="ctr"/>
            <a:r>
              <a:rPr lang="en-US" sz="8000" dirty="0" smtClean="0"/>
              <a:t>Thank you</a:t>
            </a:r>
            <a:endParaRPr lang="en-IN" sz="8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Orientation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To ensure that library users can make use of library resources and services , adequately and to their own satisfaction.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Library orientation makes library users aware of the library and the services it offers. Library orientation educates people regarding general use of the library.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the Library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Library is spread over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floor with the total covered area of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6339 sq.ft. Specifies Reading Rooms with the capacity of 70 users, Stack room and Reference sections, Digital Library section, Periodicals sections etc…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Library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has rich collection of documents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consisting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books on Management and Computer applications .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Theses, conference proceeding, journals,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CD/DVD and E- Resources .</a:t>
            </a:r>
          </a:p>
          <a:p>
            <a:pPr algn="just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is well equipped with Book Drop Box, Using SOUL Library Management System for Visitors Management systems and In-house library activities</a:t>
            </a: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/>
          </a:p>
          <a:p>
            <a:pPr algn="just"/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the Library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has an open access system for all faculty and students as a unique feature. Institute has the membership of EBSCO, DELNET  J-GATE, INFLIBNET Resources (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Shodganga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,E-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Shodshindu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SWAYAM, SWAYAM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Prabha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Shodhgangotri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Vidhwan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CEC-UG YOU Tube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Channel,E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-Content Courseware in UG Subject, PG Pathshala, UG/PC MOOC ) Online Journals and National Digital Library of India are part of our world class Digital Library.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Timings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N" b="1" dirty="0">
                <a:latin typeface="Times New Roman" pitchFamily="18" charset="0"/>
                <a:cs typeface="Times New Roman" pitchFamily="18" charset="0"/>
              </a:rPr>
              <a:t>Library Working Hours </a:t>
            </a:r>
          </a:p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Monday to Friday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10:00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AM to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5:30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PM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Lunch Break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1.30 to 2.00 P.M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Saturday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10:00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AM to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1:30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PM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at a Glance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3049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799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Resources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No’s</a:t>
                      </a:r>
                      <a:endParaRPr lang="en-IN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Books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23675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Journals (Current Subscription)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Project Report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Bound volumes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Journals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CD/DVDS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655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News Papers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Library Services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Access</a:t>
            </a:r>
          </a:p>
          <a:p>
            <a:r>
              <a:rPr lang="en-US" dirty="0" smtClean="0"/>
              <a:t>Circulation</a:t>
            </a:r>
          </a:p>
          <a:p>
            <a:r>
              <a:rPr lang="en-US" dirty="0" smtClean="0"/>
              <a:t>Document Delivery Services</a:t>
            </a:r>
          </a:p>
          <a:p>
            <a:r>
              <a:rPr lang="en-US" dirty="0" smtClean="0"/>
              <a:t>Reference Services</a:t>
            </a:r>
          </a:p>
          <a:p>
            <a:r>
              <a:rPr lang="en-US" dirty="0" smtClean="0"/>
              <a:t>Book Drop Box</a:t>
            </a:r>
          </a:p>
          <a:p>
            <a:r>
              <a:rPr lang="en-US" dirty="0" smtClean="0"/>
              <a:t>New Arrivals</a:t>
            </a:r>
          </a:p>
          <a:p>
            <a:r>
              <a:rPr lang="en-US" dirty="0" smtClean="0"/>
              <a:t>Suggestion Box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Digital Library</a:t>
            </a:r>
          </a:p>
          <a:p>
            <a:r>
              <a:rPr lang="en-US" dirty="0" smtClean="0"/>
              <a:t>Visitors Management sys	tem</a:t>
            </a:r>
          </a:p>
          <a:p>
            <a:r>
              <a:rPr lang="en-US" dirty="0" smtClean="0"/>
              <a:t>Online Question Papers and Syllabus</a:t>
            </a:r>
          </a:p>
          <a:p>
            <a:r>
              <a:rPr lang="en-US" dirty="0" smtClean="0"/>
              <a:t>Scanning/ Printing Facility</a:t>
            </a:r>
          </a:p>
          <a:p>
            <a:r>
              <a:rPr lang="en-US" dirty="0" smtClean="0"/>
              <a:t>Ask- a- Librarian</a:t>
            </a:r>
          </a:p>
          <a:p>
            <a:r>
              <a:rPr lang="en-US" dirty="0" smtClean="0"/>
              <a:t>Web- OPAC</a:t>
            </a:r>
          </a:p>
          <a:p>
            <a:r>
              <a:rPr lang="en-US" dirty="0" smtClean="0"/>
              <a:t>Online Reservation</a:t>
            </a:r>
            <a:endParaRPr lang="en-IN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522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Web Page </a:t>
            </a:r>
            <a:r>
              <a:rPr lang="en-US" sz="2200" dirty="0" smtClean="0"/>
              <a:t>(http://elib.bvuict.in/moodle/course/view.php?id=47)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882774"/>
            <a:ext cx="8128000" cy="46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Digital Resources Access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882775"/>
            <a:ext cx="3383849" cy="190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5"/>
            <a:ext cx="40084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7" y="3991550"/>
            <a:ext cx="4071967" cy="222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698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 Welcome to your Library orientation programme </vt:lpstr>
      <vt:lpstr>Purpose of Orientation</vt:lpstr>
      <vt:lpstr>About the Library</vt:lpstr>
      <vt:lpstr>About the Library</vt:lpstr>
      <vt:lpstr>Library Timings</vt:lpstr>
      <vt:lpstr>Library at a Glance</vt:lpstr>
      <vt:lpstr>Library Services </vt:lpstr>
      <vt:lpstr>Library Web Page (http://elib.bvuict.in/moodle/course/view.php?id=47)</vt:lpstr>
      <vt:lpstr>Digital Resources Access</vt:lpstr>
      <vt:lpstr>How to access e-resources</vt:lpstr>
      <vt:lpstr>E- Resources</vt:lpstr>
      <vt:lpstr>Question Papers/ Syllabus</vt:lpstr>
      <vt:lpstr>How to search the Book</vt:lpstr>
      <vt:lpstr>Library Rules (General)</vt:lpstr>
      <vt:lpstr>Library Rules ( General)</vt:lpstr>
      <vt:lpstr>Borrowing   Facility  </vt:lpstr>
      <vt:lpstr>Feedback</vt:lpstr>
      <vt:lpstr>Slide 18</vt:lpstr>
    </vt:vector>
  </TitlesOfParts>
  <Company>BVU AKIMSS, Solapur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Library orientation programme</dc:title>
  <dc:creator>Sachin</dc:creator>
  <cp:lastModifiedBy>a</cp:lastModifiedBy>
  <cp:revision>41</cp:revision>
  <dcterms:created xsi:type="dcterms:W3CDTF">2020-04-13T07:20:56Z</dcterms:created>
  <dcterms:modified xsi:type="dcterms:W3CDTF">2021-08-19T08:48:07Z</dcterms:modified>
</cp:coreProperties>
</file>